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7" r:id="rId2"/>
    <p:sldId id="258" r:id="rId3"/>
    <p:sldId id="259" r:id="rId4"/>
    <p:sldId id="260" r:id="rId5"/>
    <p:sldId id="262" r:id="rId6"/>
    <p:sldId id="261" r:id="rId7"/>
  </p:sldIdLst>
  <p:sldSz cx="9144000" cy="6858000" type="screen4x3"/>
  <p:notesSz cx="6797675" cy="98742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E2C20"/>
    <a:srgbClr val="99CCFF"/>
    <a:srgbClr val="C3803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>
        <p:scale>
          <a:sx n="75" d="100"/>
          <a:sy n="75" d="100"/>
        </p:scale>
        <p:origin x="-540" y="-2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7"/>
          <p:cNvCxnSpPr/>
          <p:nvPr/>
        </p:nvCxnSpPr>
        <p:spPr>
          <a:xfrm>
            <a:off x="685800" y="339883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C9D0E9-0B76-460B-9428-9D955701F4C5}" type="datetime2">
              <a:rPr lang="en-US"/>
              <a:pPr>
                <a:defRPr/>
              </a:pPr>
              <a:t>Thursday, November 29, 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0DB4EF-7464-4E15-A56C-25D71C99DB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62C1A8-EFA9-4A5D-AD3C-43E826D0D7B9}" type="datetime2">
              <a:rPr lang="en-US"/>
              <a:pPr>
                <a:defRPr/>
              </a:pPr>
              <a:t>Thursday, November 29, 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3F6DB5-01B5-449D-BA24-E82CE4466A9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449805-838E-4F41-81C3-D003D00BAFC9}" type="datetime2">
              <a:rPr lang="en-US"/>
              <a:pPr>
                <a:defRPr/>
              </a:pPr>
              <a:t>Thursday, November 29, 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BE499B-AA36-4EC7-B756-0C90CCDC3E2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05AAC4-4A0D-454F-97D4-4F35EAD463F0}" type="datetime2">
              <a:rPr lang="en-US"/>
              <a:pPr>
                <a:defRPr/>
              </a:pPr>
              <a:t>Thursday, November 29, 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9EF669-212E-44D8-9892-6608FFFA4B0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6"/>
          <p:cNvCxnSpPr/>
          <p:nvPr/>
        </p:nvCxnSpPr>
        <p:spPr>
          <a:xfrm>
            <a:off x="731838" y="459898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/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0143B0-3431-49FF-9284-5E273F9B5DC8}" type="datetime2">
              <a:rPr lang="en-US"/>
              <a:pPr>
                <a:defRPr/>
              </a:pPr>
              <a:t>Thursday, November 29, 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85CC4A-2C67-402C-8D41-DCD11FDA23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8D61F5-CE52-4A1C-B3EF-5D6DD85EB15B}" type="datetime2">
              <a:rPr lang="en-US"/>
              <a:pPr>
                <a:defRPr/>
              </a:pPr>
              <a:t>Thursday, November 29, 2018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11C99B-7497-4615-9202-0E2E8DB7C92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10"/>
          <p:cNvCxnSpPr/>
          <p:nvPr/>
        </p:nvCxnSpPr>
        <p:spPr>
          <a:xfrm rot="5400000">
            <a:off x="2218531" y="4045744"/>
            <a:ext cx="470852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1982BD-0338-4234-A4F7-868D67B89843}" type="datetime2">
              <a:rPr lang="en-US"/>
              <a:pPr>
                <a:defRPr/>
              </a:pPr>
              <a:t>Thursday, November 29, 2018</a:t>
            </a:fld>
            <a:endParaRPr 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80121-434B-4BF3-82AB-4A2634F5D2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FD797E-67E7-4127-9101-968A84681FCC}" type="datetime2">
              <a:rPr lang="en-US"/>
              <a:pPr>
                <a:defRPr/>
              </a:pPr>
              <a:t>Thursday, November 29, 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99928E-26BB-4B3C-9326-6440B7E7558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EDD618-48F3-4B38-B2A4-F4011BE74658}" type="datetime2">
              <a:rPr lang="en-US"/>
              <a:pPr>
                <a:defRPr/>
              </a:pPr>
              <a:t>Thursday, November 29, 2018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B3AF14-1512-4013-9960-995AFBFD4AE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8"/>
          <p:cNvCxnSpPr/>
          <p:nvPr/>
        </p:nvCxnSpPr>
        <p:spPr>
          <a:xfrm rot="5400000">
            <a:off x="-13494" y="3580607"/>
            <a:ext cx="557847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2B9749-0E92-455A-B83A-5DF43C44614A}" type="datetime2">
              <a:rPr lang="en-US"/>
              <a:pPr>
                <a:defRPr/>
              </a:pPr>
              <a:t>Thursday, November 29, 2018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EAE42C-FF3D-421A-BED7-7E25EBD699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325907-CE85-4EE6-8C4B-B5FA59EF5DB6}" type="datetime2">
              <a:rPr lang="en-US"/>
              <a:pPr>
                <a:defRPr/>
              </a:pPr>
              <a:t>Thursday, November 29, 2018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5974B5-829C-4EF3-AA1D-9707C077D3F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9050"/>
            <a:ext cx="28956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2443E058-2548-480E-8683-77C1C925A7F4}" type="datetime2">
              <a:rPr lang="en-US"/>
              <a:pPr>
                <a:defRPr/>
              </a:pPr>
              <a:t>Thursday, November 29, 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9050"/>
            <a:ext cx="4114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400" b="1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D0364C53-A95B-4A32-9629-21098C8145C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2" r:id="rId1"/>
    <p:sldLayoutId id="2147483971" r:id="rId2"/>
    <p:sldLayoutId id="2147483973" r:id="rId3"/>
    <p:sldLayoutId id="2147483970" r:id="rId4"/>
    <p:sldLayoutId id="2147483974" r:id="rId5"/>
    <p:sldLayoutId id="2147483969" r:id="rId6"/>
    <p:sldLayoutId id="2147483968" r:id="rId7"/>
    <p:sldLayoutId id="2147483975" r:id="rId8"/>
    <p:sldLayoutId id="2147483967" r:id="rId9"/>
    <p:sldLayoutId id="2147483966" r:id="rId10"/>
    <p:sldLayoutId id="2147483965" r:id="rId11"/>
  </p:sldLayoutIdLst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4000" kern="1200" spc="-1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182563" indent="-1825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5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0250" indent="-1825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182563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7450" indent="-1365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4975" y="423863"/>
            <a:ext cx="8229600" cy="1068387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rgbClr val="0E2C20"/>
                </a:solidFill>
              </a:rPr>
              <a:t>Основные изменения в законе Российской Федерации от 19 апреля 1991 года № 1032-1 «О занятости населения в Российской Федерации»</a:t>
            </a:r>
            <a:endParaRPr lang="ru-RU" sz="2400" b="1" dirty="0">
              <a:solidFill>
                <a:srgbClr val="0E2C20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824163" y="1697038"/>
            <a:ext cx="3452812" cy="922337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75000"/>
                  <a:tint val="66000"/>
                  <a:satMod val="160000"/>
                </a:schemeClr>
              </a:gs>
              <a:gs pos="50000">
                <a:schemeClr val="accent1">
                  <a:lumMod val="75000"/>
                  <a:tint val="44500"/>
                  <a:satMod val="160000"/>
                </a:schemeClr>
              </a:gs>
              <a:gs pos="100000">
                <a:schemeClr val="accent1">
                  <a:lumMod val="75000"/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solidFill>
              <a:schemeClr val="bg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prstClr val="black"/>
                </a:solidFill>
                <a:cs typeface="Times New Roman" pitchFamily="18" charset="0"/>
              </a:rPr>
              <a:t>Граждане </a:t>
            </a:r>
            <a:r>
              <a:rPr lang="ru-RU" sz="2000" b="1" dirty="0" err="1">
                <a:solidFill>
                  <a:prstClr val="black"/>
                </a:solidFill>
                <a:cs typeface="Times New Roman" pitchFamily="18" charset="0"/>
              </a:rPr>
              <a:t>предпенсионного</a:t>
            </a:r>
            <a:r>
              <a:rPr lang="ru-RU" sz="2000" b="1" dirty="0">
                <a:solidFill>
                  <a:prstClr val="black"/>
                </a:solidFill>
                <a:cs typeface="Times New Roman" pitchFamily="18" charset="0"/>
              </a:rPr>
              <a:t> возраста</a:t>
            </a:r>
            <a:endParaRPr lang="ru-RU" sz="2000" b="1" dirty="0">
              <a:solidFill>
                <a:prstClr val="black"/>
              </a:solidFill>
              <a:cs typeface="Times New Roman" pitchFamily="18" charset="0"/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161925" y="1649413"/>
            <a:ext cx="2560638" cy="1939925"/>
          </a:xfrm>
          <a:prstGeom prst="downArrow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/>
                </a:solidFill>
              </a:rPr>
              <a:t>Действует </a:t>
            </a:r>
            <a:r>
              <a:rPr lang="ru-RU" sz="1400" b="1" dirty="0">
                <a:solidFill>
                  <a:srgbClr val="C00000"/>
                </a:solidFill>
              </a:rPr>
              <a:t>до 1 января 2019 года:</a:t>
            </a:r>
            <a:endParaRPr lang="ru-RU" sz="1400" b="1" dirty="0">
              <a:solidFill>
                <a:srgbClr val="C00000"/>
              </a:solidFill>
            </a:endParaRPr>
          </a:p>
        </p:txBody>
      </p:sp>
      <p:sp>
        <p:nvSpPr>
          <p:cNvPr id="8" name="Стрелка вниз 7"/>
          <p:cNvSpPr/>
          <p:nvPr/>
        </p:nvSpPr>
        <p:spPr>
          <a:xfrm>
            <a:off x="6276975" y="1743075"/>
            <a:ext cx="2555875" cy="1846263"/>
          </a:xfrm>
          <a:prstGeom prst="downArrow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/>
                </a:solidFill>
              </a:rPr>
              <a:t>Действует  </a:t>
            </a:r>
            <a:r>
              <a:rPr lang="ru-RU" sz="1400" b="1" dirty="0">
                <a:solidFill>
                  <a:srgbClr val="C00000"/>
                </a:solidFill>
              </a:rPr>
              <a:t>С 1 января 2019 года:</a:t>
            </a:r>
            <a:endParaRPr lang="ru-RU" sz="1400" b="1" dirty="0">
              <a:solidFill>
                <a:srgbClr val="C00000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23838" y="3951288"/>
            <a:ext cx="3597275" cy="192405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u="sng" dirty="0">
                <a:solidFill>
                  <a:srgbClr val="C00000"/>
                </a:solidFill>
                <a:cs typeface="Times New Roman" pitchFamily="18" charset="0"/>
              </a:rPr>
              <a:t>За</a:t>
            </a:r>
            <a:r>
              <a:rPr lang="ru-RU" sz="2000" b="1" u="sng" dirty="0">
                <a:solidFill>
                  <a:srgbClr val="C00000"/>
                </a:solidFill>
                <a:cs typeface="Times New Roman" pitchFamily="18" charset="0"/>
              </a:rPr>
              <a:t> </a:t>
            </a:r>
            <a:r>
              <a:rPr lang="ru-RU" sz="2800" b="1" u="sng" dirty="0">
                <a:solidFill>
                  <a:srgbClr val="C00000"/>
                </a:solidFill>
                <a:cs typeface="Times New Roman" pitchFamily="18" charset="0"/>
              </a:rPr>
              <a:t>два</a:t>
            </a:r>
            <a:r>
              <a:rPr lang="ru-RU" sz="2000" b="1" u="sng" dirty="0">
                <a:solidFill>
                  <a:srgbClr val="C00000"/>
                </a:solidFill>
                <a:cs typeface="Times New Roman" pitchFamily="18" charset="0"/>
              </a:rPr>
              <a:t> </a:t>
            </a:r>
            <a:r>
              <a:rPr lang="ru-RU" b="1" u="sng" dirty="0">
                <a:solidFill>
                  <a:srgbClr val="C00000"/>
                </a:solidFill>
                <a:cs typeface="Times New Roman" pitchFamily="18" charset="0"/>
              </a:rPr>
              <a:t>года до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prstClr val="black"/>
                </a:solidFill>
                <a:cs typeface="Times New Roman" pitchFamily="18" charset="0"/>
              </a:rPr>
              <a:t>наступления возраста, дающего право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prstClr val="black"/>
                </a:solidFill>
                <a:cs typeface="Times New Roman" pitchFamily="18" charset="0"/>
              </a:rPr>
              <a:t>на страховую пенсию по старости, в том числе назначаемую досрочно</a:t>
            </a:r>
            <a:endParaRPr lang="ru-RU" sz="1400" dirty="0">
              <a:solidFill>
                <a:prstClr val="black"/>
              </a:solidFill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219700" y="4064000"/>
            <a:ext cx="3690938" cy="1811338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bg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u="sng" dirty="0">
                <a:solidFill>
                  <a:srgbClr val="C00000"/>
                </a:solidFill>
                <a:cs typeface="Times New Roman" pitchFamily="18" charset="0"/>
              </a:rPr>
              <a:t>В течение </a:t>
            </a:r>
            <a:r>
              <a:rPr lang="ru-RU" sz="2800" b="1" u="sng" dirty="0">
                <a:solidFill>
                  <a:srgbClr val="C00000"/>
                </a:solidFill>
                <a:cs typeface="Times New Roman" pitchFamily="18" charset="0"/>
              </a:rPr>
              <a:t>пяти</a:t>
            </a:r>
            <a:r>
              <a:rPr lang="ru-RU" u="sng" dirty="0">
                <a:solidFill>
                  <a:srgbClr val="C00000"/>
                </a:solidFill>
                <a:cs typeface="Times New Roman" pitchFamily="18" charset="0"/>
              </a:rPr>
              <a:t> </a:t>
            </a:r>
            <a:r>
              <a:rPr lang="ru-RU" b="1" u="sng" dirty="0">
                <a:solidFill>
                  <a:srgbClr val="C00000"/>
                </a:solidFill>
                <a:cs typeface="Times New Roman" pitchFamily="18" charset="0"/>
              </a:rPr>
              <a:t>лет до </a:t>
            </a:r>
            <a:r>
              <a:rPr lang="ru-RU" sz="1400" dirty="0">
                <a:solidFill>
                  <a:prstClr val="black"/>
                </a:solidFill>
                <a:cs typeface="Times New Roman" pitchFamily="18" charset="0"/>
              </a:rPr>
              <a:t>наступления возраста, дающего право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prstClr val="black"/>
                </a:solidFill>
                <a:cs typeface="Times New Roman" pitchFamily="18" charset="0"/>
              </a:rPr>
              <a:t>на страховую пенсию по старости, в том числе назначаемую досрочно</a:t>
            </a:r>
            <a:endParaRPr lang="ru-RU" sz="1400" dirty="0">
              <a:solidFill>
                <a:prstClr val="black"/>
              </a:solidFill>
              <a:cs typeface="Times New Roman" pitchFamily="18" charset="0"/>
            </a:endParaRPr>
          </a:p>
        </p:txBody>
      </p:sp>
      <p:pic>
        <p:nvPicPr>
          <p:cNvPr id="13319" name="Picture 2" descr="ÐÐ°ÑÑÐ¸Ð½ÐºÐ¸ Ð¿Ð¾ Ð·Ð°Ð¿ÑÐ¾ÑÑ Ð¾Ð±ÑÐ°ÑÐ¸ÑÐµ Ð²Ð½Ð¸Ð¼Ð°Ð½Ð¸Ðµ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46513" y="2773363"/>
            <a:ext cx="1408112" cy="1401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544513" y="436563"/>
            <a:ext cx="8118475" cy="11176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solidFill>
              <a:schemeClr val="bg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E2C20"/>
                </a:solidFill>
              </a:rPr>
              <a:t>Дополнительные гарантии социальной поддержки </a:t>
            </a:r>
            <a:endParaRPr lang="ru-RU" sz="2400" b="1" dirty="0">
              <a:solidFill>
                <a:srgbClr val="0E2C2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u="sng" dirty="0">
                <a:solidFill>
                  <a:srgbClr val="C00000"/>
                </a:solidFill>
              </a:rPr>
              <a:t>граждан </a:t>
            </a:r>
            <a:r>
              <a:rPr lang="ru-RU" sz="2400" b="1" u="sng" dirty="0" err="1">
                <a:solidFill>
                  <a:srgbClr val="C00000"/>
                </a:solidFill>
              </a:rPr>
              <a:t>предпенсионного</a:t>
            </a:r>
            <a:r>
              <a:rPr lang="ru-RU" sz="2400" b="1" u="sng" dirty="0">
                <a:solidFill>
                  <a:srgbClr val="C00000"/>
                </a:solidFill>
              </a:rPr>
              <a:t> возраста</a:t>
            </a:r>
            <a:endParaRPr lang="ru-RU" sz="2400" b="1" dirty="0">
              <a:solidFill>
                <a:prstClr val="black"/>
              </a:solidFill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292475" y="2184400"/>
            <a:ext cx="5446713" cy="1150938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bg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u="sng" dirty="0">
              <a:solidFill>
                <a:schemeClr val="tx1"/>
              </a:solidFill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u="sng" dirty="0">
                <a:solidFill>
                  <a:schemeClr val="tx1"/>
                </a:solidFill>
                <a:cs typeface="Times New Roman" pitchFamily="18" charset="0"/>
              </a:rPr>
              <a:t>Пособие по безработице назначается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i="1" dirty="0">
                <a:solidFill>
                  <a:schemeClr val="tx1"/>
                </a:solidFill>
                <a:cs typeface="Times New Roman" pitchFamily="18" charset="0"/>
              </a:rPr>
              <a:t>г</a:t>
            </a:r>
            <a:r>
              <a:rPr lang="ru-RU" sz="1200" i="1" dirty="0">
                <a:solidFill>
                  <a:schemeClr val="tx1"/>
                </a:solidFill>
                <a:cs typeface="Times New Roman" pitchFamily="18" charset="0"/>
              </a:rPr>
              <a:t>ражданам, которые были уволены по основаниям, не связанным с нарушением трудовой дисциплины, в течение 12 месяцев, предшествовавших началу безработицы, состояли в трудовых (служебных) отношениях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69875" y="2176463"/>
            <a:ext cx="2781300" cy="348297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bg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u="sng" dirty="0">
                <a:solidFill>
                  <a:schemeClr val="tx1"/>
                </a:solidFill>
                <a:cs typeface="Times New Roman" pitchFamily="18" charset="0"/>
              </a:rPr>
              <a:t>Период выплаты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u="sng" dirty="0">
                <a:solidFill>
                  <a:schemeClr val="tx1"/>
                </a:solidFill>
                <a:cs typeface="Times New Roman" pitchFamily="18" charset="0"/>
              </a:rPr>
              <a:t>пособия по безработице:</a:t>
            </a:r>
            <a:r>
              <a:rPr lang="ru-RU" sz="1400" u="sng" dirty="0">
                <a:solidFill>
                  <a:schemeClr val="tx1"/>
                </a:solidFill>
                <a:cs typeface="Times New Roman" pitchFamily="18" charset="0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u="sng" dirty="0">
              <a:solidFill>
                <a:schemeClr val="tx1"/>
              </a:solidFill>
              <a:cs typeface="Times New Roman" pitchFamily="18" charset="0"/>
            </a:endParaRPr>
          </a:p>
          <a:p>
            <a:pPr marL="182563" indent="-182563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1400" i="1" dirty="0">
                <a:solidFill>
                  <a:schemeClr val="tx1"/>
                </a:solidFill>
                <a:cs typeface="Times New Roman" pitchFamily="18" charset="0"/>
              </a:rPr>
              <a:t>н</a:t>
            </a:r>
            <a:r>
              <a:rPr lang="ru-RU" sz="1400" i="1" dirty="0">
                <a:solidFill>
                  <a:schemeClr val="tx1"/>
                </a:solidFill>
                <a:cs typeface="Times New Roman" pitchFamily="18" charset="0"/>
              </a:rPr>
              <a:t>е более </a:t>
            </a:r>
            <a:r>
              <a:rPr lang="ru-RU" sz="1400" b="1" dirty="0">
                <a:solidFill>
                  <a:srgbClr val="FF0000"/>
                </a:solidFill>
                <a:cs typeface="Times New Roman" pitchFamily="18" charset="0"/>
              </a:rPr>
              <a:t>12 месяцев </a:t>
            </a:r>
            <a:r>
              <a:rPr lang="ru-RU" sz="1400" i="1" dirty="0">
                <a:solidFill>
                  <a:schemeClr val="tx1"/>
                </a:solidFill>
                <a:cs typeface="Times New Roman" pitchFamily="18" charset="0"/>
              </a:rPr>
              <a:t>в течении 18 месяцев;</a:t>
            </a:r>
          </a:p>
          <a:p>
            <a:pPr marL="182563" indent="-182563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1400" b="1" dirty="0">
                <a:solidFill>
                  <a:srgbClr val="FF0000"/>
                </a:solidFill>
                <a:cs typeface="Times New Roman" pitchFamily="18" charset="0"/>
              </a:rPr>
              <a:t>у</a:t>
            </a:r>
            <a:r>
              <a:rPr lang="ru-RU" sz="1400" b="1" dirty="0">
                <a:solidFill>
                  <a:srgbClr val="FF0000"/>
                </a:solidFill>
                <a:cs typeface="Times New Roman" pitchFamily="18" charset="0"/>
              </a:rPr>
              <a:t>величивается на две недели</a:t>
            </a:r>
            <a:r>
              <a:rPr lang="ru-RU" sz="14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ru-RU" sz="1400" i="1" dirty="0">
                <a:solidFill>
                  <a:schemeClr val="tx1"/>
                </a:solidFill>
                <a:cs typeface="Times New Roman" pitchFamily="18" charset="0"/>
              </a:rPr>
              <a:t>за каждый год работы, превышающий стаж 25 и 20 лет (для мужчин и женщин соответственно), но не более </a:t>
            </a:r>
            <a:r>
              <a:rPr lang="ru-RU" sz="1400" b="1" dirty="0">
                <a:solidFill>
                  <a:srgbClr val="FF0000"/>
                </a:solidFill>
                <a:cs typeface="Times New Roman" pitchFamily="18" charset="0"/>
              </a:rPr>
              <a:t>24 месяцев </a:t>
            </a:r>
            <a:r>
              <a:rPr lang="ru-RU" sz="1400" i="1" dirty="0">
                <a:solidFill>
                  <a:schemeClr val="tx1"/>
                </a:solidFill>
                <a:cs typeface="Times New Roman" pitchFamily="18" charset="0"/>
              </a:rPr>
              <a:t>в течение </a:t>
            </a:r>
            <a:r>
              <a:rPr lang="ru-RU" sz="1400" b="1" dirty="0">
                <a:solidFill>
                  <a:srgbClr val="FF0000"/>
                </a:solidFill>
                <a:cs typeface="Times New Roman" pitchFamily="18" charset="0"/>
              </a:rPr>
              <a:t>36 месяцев</a:t>
            </a:r>
            <a:endParaRPr lang="ru-RU" sz="1400" dirty="0">
              <a:solidFill>
                <a:srgbClr val="FF0000"/>
              </a:solidFill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282950" y="3873500"/>
            <a:ext cx="3519488" cy="2786063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bg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i="1" u="sng" dirty="0">
                <a:solidFill>
                  <a:schemeClr val="tx1"/>
                </a:solidFill>
                <a:cs typeface="Times New Roman" pitchFamily="18" charset="0"/>
              </a:rPr>
              <a:t>н</a:t>
            </a:r>
            <a:r>
              <a:rPr lang="ru-RU" sz="1400" b="1" i="1" u="sng" dirty="0">
                <a:solidFill>
                  <a:schemeClr val="tx1"/>
                </a:solidFill>
                <a:cs typeface="Times New Roman" pitchFamily="18" charset="0"/>
              </a:rPr>
              <a:t>е менее 26 недель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900" b="1" i="1" u="sng" dirty="0">
              <a:solidFill>
                <a:schemeClr val="tx1"/>
              </a:solidFill>
              <a:cs typeface="Times New Roman" pitchFamily="18" charset="0"/>
            </a:endParaRPr>
          </a:p>
          <a:p>
            <a:pPr marL="182563" indent="-182563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1400" i="1" dirty="0">
                <a:solidFill>
                  <a:schemeClr val="tx1"/>
                </a:solidFill>
                <a:cs typeface="Times New Roman" pitchFamily="18" charset="0"/>
              </a:rPr>
              <a:t>в</a:t>
            </a:r>
            <a:r>
              <a:rPr lang="ru-RU" sz="1400" i="1" dirty="0">
                <a:solidFill>
                  <a:schemeClr val="tx1"/>
                </a:solidFill>
                <a:cs typeface="Times New Roman" pitchFamily="18" charset="0"/>
              </a:rPr>
              <a:t> первые </a:t>
            </a:r>
            <a:r>
              <a:rPr lang="ru-RU" sz="1400" b="1" dirty="0">
                <a:solidFill>
                  <a:srgbClr val="FF0000"/>
                </a:solidFill>
                <a:cs typeface="Times New Roman" pitchFamily="18" charset="0"/>
              </a:rPr>
              <a:t>3 месяца </a:t>
            </a:r>
            <a:r>
              <a:rPr lang="ru-RU" sz="1400" dirty="0">
                <a:solidFill>
                  <a:schemeClr val="tx1"/>
                </a:solidFill>
                <a:cs typeface="Times New Roman" pitchFamily="18" charset="0"/>
              </a:rPr>
              <a:t>– </a:t>
            </a:r>
            <a:r>
              <a:rPr lang="ru-RU" sz="1400" i="1" dirty="0">
                <a:solidFill>
                  <a:schemeClr val="tx1"/>
                </a:solidFill>
                <a:cs typeface="Times New Roman" pitchFamily="18" charset="0"/>
              </a:rPr>
              <a:t>в размере 75 процентов;</a:t>
            </a:r>
          </a:p>
          <a:p>
            <a:pPr marL="182563" indent="-182563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1400" i="1" dirty="0">
                <a:solidFill>
                  <a:schemeClr val="tx1"/>
                </a:solidFill>
                <a:cs typeface="Times New Roman" pitchFamily="18" charset="0"/>
              </a:rPr>
              <a:t>в</a:t>
            </a:r>
            <a:r>
              <a:rPr lang="ru-RU" sz="1400" i="1" dirty="0">
                <a:solidFill>
                  <a:schemeClr val="tx1"/>
                </a:solidFill>
                <a:cs typeface="Times New Roman" pitchFamily="18" charset="0"/>
              </a:rPr>
              <a:t> следующие </a:t>
            </a:r>
            <a:r>
              <a:rPr lang="ru-RU" sz="1400" b="1" dirty="0">
                <a:solidFill>
                  <a:srgbClr val="FF0000"/>
                </a:solidFill>
                <a:cs typeface="Times New Roman" pitchFamily="18" charset="0"/>
              </a:rPr>
              <a:t>4 месяца </a:t>
            </a:r>
            <a:r>
              <a:rPr lang="ru-RU" sz="1400" b="1" dirty="0">
                <a:solidFill>
                  <a:schemeClr val="tx1"/>
                </a:solidFill>
                <a:cs typeface="Times New Roman" pitchFamily="18" charset="0"/>
              </a:rPr>
              <a:t>– </a:t>
            </a:r>
            <a:r>
              <a:rPr lang="ru-RU" sz="1400" i="1" dirty="0">
                <a:solidFill>
                  <a:schemeClr val="tx1"/>
                </a:solidFill>
                <a:cs typeface="Times New Roman" pitchFamily="18" charset="0"/>
              </a:rPr>
              <a:t>в размере 60 процентов;</a:t>
            </a:r>
          </a:p>
          <a:p>
            <a:pPr marL="182563" indent="-182563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1400" i="1" dirty="0">
                <a:solidFill>
                  <a:schemeClr val="tx1"/>
                </a:solidFill>
                <a:cs typeface="Times New Roman" pitchFamily="18" charset="0"/>
              </a:rPr>
              <a:t>в</a:t>
            </a:r>
            <a:r>
              <a:rPr lang="ru-RU" sz="14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ru-RU" sz="1400" b="1" dirty="0">
                <a:solidFill>
                  <a:srgbClr val="FF0000"/>
                </a:solidFill>
                <a:cs typeface="Times New Roman" pitchFamily="18" charset="0"/>
              </a:rPr>
              <a:t>дальнейшем </a:t>
            </a:r>
            <a:r>
              <a:rPr lang="ru-RU" sz="1400" b="1" dirty="0">
                <a:solidFill>
                  <a:schemeClr val="tx1"/>
                </a:solidFill>
                <a:cs typeface="Times New Roman" pitchFamily="18" charset="0"/>
              </a:rPr>
              <a:t>–</a:t>
            </a:r>
            <a:r>
              <a:rPr lang="ru-RU" sz="1400" b="1" dirty="0">
                <a:solidFill>
                  <a:srgbClr val="FF0000"/>
                </a:solidFill>
                <a:cs typeface="Times New Roman" pitchFamily="18" charset="0"/>
              </a:rPr>
              <a:t> в размере 45 процентов</a:t>
            </a:r>
            <a:r>
              <a:rPr lang="ru-RU" sz="1400" dirty="0">
                <a:solidFill>
                  <a:schemeClr val="tx1"/>
                </a:solidFill>
                <a:cs typeface="Times New Roman" pitchFamily="18" charset="0"/>
              </a:rPr>
              <a:t>, </a:t>
            </a:r>
            <a:r>
              <a:rPr lang="ru-RU" sz="1400" i="1" dirty="0">
                <a:solidFill>
                  <a:schemeClr val="tx1"/>
                </a:solidFill>
                <a:cs typeface="Times New Roman" pitchFamily="18" charset="0"/>
              </a:rPr>
              <a:t>но во всех случаях не может быть выше максимальной и ниже минимальной величины пособия по безработице, увеличенных на размер районного коэффициента </a:t>
            </a:r>
            <a:endParaRPr lang="ru-RU" sz="1400" i="1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7007225" y="3910013"/>
            <a:ext cx="1841500" cy="179705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bg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u="sng" dirty="0">
                <a:solidFill>
                  <a:schemeClr val="tx1"/>
                </a:solidFill>
                <a:cs typeface="Times New Roman" pitchFamily="18" charset="0"/>
              </a:rPr>
              <a:t>м</a:t>
            </a:r>
            <a:r>
              <a:rPr lang="ru-RU" sz="1400" b="1" u="sng" dirty="0">
                <a:solidFill>
                  <a:schemeClr val="tx1"/>
                </a:solidFill>
                <a:cs typeface="Times New Roman" pitchFamily="18" charset="0"/>
              </a:rPr>
              <a:t>енее 26 недель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u="sng" dirty="0">
              <a:solidFill>
                <a:schemeClr val="tx1"/>
              </a:solidFill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i="1" dirty="0">
                <a:solidFill>
                  <a:schemeClr val="tx1"/>
                </a:solidFill>
                <a:cs typeface="Times New Roman" pitchFamily="18" charset="0"/>
              </a:rPr>
              <a:t>в</a:t>
            </a:r>
            <a:r>
              <a:rPr lang="ru-RU" sz="1400" i="1" dirty="0">
                <a:solidFill>
                  <a:schemeClr val="tx1"/>
                </a:solidFill>
                <a:cs typeface="Times New Roman" pitchFamily="18" charset="0"/>
              </a:rPr>
              <a:t> размере </a:t>
            </a:r>
            <a:r>
              <a:rPr lang="ru-RU" sz="1400" b="1" dirty="0">
                <a:solidFill>
                  <a:srgbClr val="FF0000"/>
                </a:solidFill>
                <a:cs typeface="Times New Roman" pitchFamily="18" charset="0"/>
              </a:rPr>
              <a:t>минимальной</a:t>
            </a:r>
            <a:r>
              <a:rPr lang="ru-RU" sz="1400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ru-RU" sz="1400" i="1" dirty="0">
                <a:solidFill>
                  <a:schemeClr val="tx1"/>
                </a:solidFill>
                <a:cs typeface="Times New Roman" pitchFamily="18" charset="0"/>
              </a:rPr>
              <a:t>величины пособия по безработице</a:t>
            </a:r>
            <a:endParaRPr lang="ru-RU" sz="1400" i="1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10" name="Стрелка вниз 9"/>
          <p:cNvSpPr/>
          <p:nvPr/>
        </p:nvSpPr>
        <p:spPr>
          <a:xfrm>
            <a:off x="7675563" y="3397250"/>
            <a:ext cx="504825" cy="476250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>
              <a:solidFill>
                <a:srgbClr val="C00000"/>
              </a:solidFill>
            </a:endParaRPr>
          </a:p>
        </p:txBody>
      </p:sp>
      <p:sp>
        <p:nvSpPr>
          <p:cNvPr id="11" name="Стрелка вниз 10"/>
          <p:cNvSpPr/>
          <p:nvPr/>
        </p:nvSpPr>
        <p:spPr>
          <a:xfrm>
            <a:off x="4878388" y="3387725"/>
            <a:ext cx="504825" cy="474663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>
              <a:solidFill>
                <a:srgbClr val="C00000"/>
              </a:solidFill>
            </a:endParaRPr>
          </a:p>
        </p:txBody>
      </p:sp>
      <p:sp>
        <p:nvSpPr>
          <p:cNvPr id="12" name="Стрелка вниз 11"/>
          <p:cNvSpPr/>
          <p:nvPr/>
        </p:nvSpPr>
        <p:spPr>
          <a:xfrm>
            <a:off x="1408113" y="1655763"/>
            <a:ext cx="504825" cy="520700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>
              <a:solidFill>
                <a:srgbClr val="C00000"/>
              </a:solidFill>
            </a:endParaRPr>
          </a:p>
        </p:txBody>
      </p:sp>
      <p:sp>
        <p:nvSpPr>
          <p:cNvPr id="13" name="Стрелка вниз 12"/>
          <p:cNvSpPr/>
          <p:nvPr/>
        </p:nvSpPr>
        <p:spPr>
          <a:xfrm>
            <a:off x="5864225" y="1663700"/>
            <a:ext cx="504825" cy="520700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3038" y="690563"/>
            <a:ext cx="8824912" cy="1025525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400" b="1" u="sng" dirty="0" smtClean="0">
                <a:solidFill>
                  <a:srgbClr val="C00000"/>
                </a:solidFill>
              </a:rPr>
              <a:t>Период выплаты пособия по безработице </a:t>
            </a:r>
            <a:r>
              <a:rPr lang="ru-RU" sz="2400" b="1" u="sng" dirty="0" smtClean="0">
                <a:solidFill>
                  <a:srgbClr val="0E2C20"/>
                </a:solidFill>
              </a:rPr>
              <a:t/>
            </a:r>
            <a:br>
              <a:rPr lang="ru-RU" sz="2400" b="1" u="sng" dirty="0" smtClean="0">
                <a:solidFill>
                  <a:srgbClr val="0E2C20"/>
                </a:solidFill>
              </a:rPr>
            </a:br>
            <a:r>
              <a:rPr lang="ru-RU" sz="2400" b="1" i="1" dirty="0" smtClean="0">
                <a:solidFill>
                  <a:srgbClr val="0E2C20"/>
                </a:solidFill>
              </a:rPr>
              <a:t>гражданам, которые состояли в трудовых (служебных) отношениях </a:t>
            </a:r>
            <a:r>
              <a:rPr lang="ru-RU" sz="2400" b="1" i="1" dirty="0">
                <a:solidFill>
                  <a:srgbClr val="0E2C20"/>
                </a:solidFill>
              </a:rPr>
              <a:t>в течение 12 </a:t>
            </a:r>
            <a:r>
              <a:rPr lang="ru-RU" sz="2400" b="1" i="1" dirty="0" smtClean="0">
                <a:solidFill>
                  <a:srgbClr val="0E2C20"/>
                </a:solidFill>
              </a:rPr>
              <a:t>месяцев, предшествовавших </a:t>
            </a:r>
            <a:br>
              <a:rPr lang="ru-RU" sz="2400" b="1" i="1" dirty="0" smtClean="0">
                <a:solidFill>
                  <a:srgbClr val="0E2C20"/>
                </a:solidFill>
              </a:rPr>
            </a:br>
            <a:r>
              <a:rPr lang="ru-RU" sz="2400" b="1" i="1" dirty="0" smtClean="0">
                <a:solidFill>
                  <a:srgbClr val="0E2C20"/>
                </a:solidFill>
              </a:rPr>
              <a:t>началу безработицы  </a:t>
            </a:r>
            <a:r>
              <a:rPr lang="ru-RU" sz="2400" i="1" dirty="0" smtClean="0">
                <a:solidFill>
                  <a:srgbClr val="0E2C20"/>
                </a:solidFill>
                <a:cs typeface="Times New Roman" pitchFamily="18" charset="0"/>
              </a:rPr>
              <a:t> </a:t>
            </a:r>
            <a:r>
              <a:rPr lang="ru-RU" sz="2400" i="1" dirty="0">
                <a:solidFill>
                  <a:schemeClr val="tx1"/>
                </a:solidFill>
                <a:cs typeface="Times New Roman" pitchFamily="18" charset="0"/>
              </a:rPr>
              <a:t/>
            </a:r>
            <a:br>
              <a:rPr lang="ru-RU" sz="2400" i="1" dirty="0">
                <a:solidFill>
                  <a:schemeClr val="tx1"/>
                </a:solidFill>
                <a:cs typeface="Times New Roman" pitchFamily="18" charset="0"/>
              </a:rPr>
            </a:br>
            <a:endParaRPr lang="ru-RU" sz="2400" b="1" i="1" dirty="0">
              <a:solidFill>
                <a:srgbClr val="002060"/>
              </a:solidFill>
            </a:endParaRPr>
          </a:p>
        </p:txBody>
      </p:sp>
      <p:sp>
        <p:nvSpPr>
          <p:cNvPr id="4" name="Стрелка вниз 3"/>
          <p:cNvSpPr/>
          <p:nvPr/>
        </p:nvSpPr>
        <p:spPr>
          <a:xfrm>
            <a:off x="252413" y="1892300"/>
            <a:ext cx="2560637" cy="1284288"/>
          </a:xfrm>
          <a:prstGeom prst="downArrow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/>
                </a:solidFill>
              </a:rPr>
              <a:t>До 1 января 2019 года: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5" name="Стрелка вниз 4"/>
          <p:cNvSpPr/>
          <p:nvPr/>
        </p:nvSpPr>
        <p:spPr>
          <a:xfrm>
            <a:off x="6223000" y="1892300"/>
            <a:ext cx="2624138" cy="1223963"/>
          </a:xfrm>
          <a:prstGeom prst="downArrow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/>
                </a:solidFill>
              </a:rPr>
              <a:t>С 1 января 2019 года: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380565" y="3287579"/>
            <a:ext cx="2438870" cy="666445"/>
          </a:xfrm>
          <a:prstGeom prst="roundRect">
            <a:avLst/>
          </a:prstGeom>
          <a:gradFill flip="none" rotWithShape="1">
            <a:gsLst>
              <a:gs pos="0">
                <a:srgbClr val="99CCFF">
                  <a:shade val="30000"/>
                  <a:satMod val="115000"/>
                </a:srgbClr>
              </a:gs>
              <a:gs pos="50000">
                <a:srgbClr val="99CCFF">
                  <a:shade val="67500"/>
                  <a:satMod val="115000"/>
                </a:srgbClr>
              </a:gs>
              <a:gs pos="100000">
                <a:srgbClr val="99CCFF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bg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/>
                </a:solidFill>
                <a:cs typeface="Times New Roman" pitchFamily="18" charset="0"/>
              </a:rPr>
              <a:t>н</a:t>
            </a:r>
            <a:r>
              <a:rPr lang="ru-RU" sz="1400" b="1" dirty="0">
                <a:solidFill>
                  <a:schemeClr val="tx1"/>
                </a:solidFill>
                <a:cs typeface="Times New Roman" pitchFamily="18" charset="0"/>
              </a:rPr>
              <a:t>е менее 26 недель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b="1" u="sng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410757" y="5565185"/>
            <a:ext cx="2378485" cy="666445"/>
          </a:xfrm>
          <a:prstGeom prst="roundRect">
            <a:avLst/>
          </a:prstGeom>
          <a:gradFill flip="none" rotWithShape="1">
            <a:gsLst>
              <a:gs pos="0">
                <a:srgbClr val="99CCFF">
                  <a:shade val="30000"/>
                  <a:satMod val="115000"/>
                </a:srgbClr>
              </a:gs>
              <a:gs pos="50000">
                <a:srgbClr val="99CCFF">
                  <a:shade val="67500"/>
                  <a:satMod val="115000"/>
                </a:srgbClr>
              </a:gs>
              <a:gs pos="100000">
                <a:srgbClr val="99CCFF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bg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/>
                </a:solidFill>
                <a:cs typeface="Times New Roman" pitchFamily="18" charset="0"/>
              </a:rPr>
              <a:t>м</a:t>
            </a:r>
            <a:r>
              <a:rPr lang="ru-RU" sz="1400" b="1" dirty="0">
                <a:solidFill>
                  <a:schemeClr val="tx1"/>
                </a:solidFill>
                <a:cs typeface="Times New Roman" pitchFamily="18" charset="0"/>
              </a:rPr>
              <a:t>енее 26 недель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b="1" u="sng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14" name="Текст 13"/>
          <p:cNvSpPr txBox="1">
            <a:spLocks/>
          </p:cNvSpPr>
          <p:nvPr/>
        </p:nvSpPr>
        <p:spPr>
          <a:xfrm>
            <a:off x="252386" y="3293504"/>
            <a:ext cx="2470930" cy="1899598"/>
          </a:xfrm>
          <a:prstGeom prst="snip2DiagRect">
            <a:avLst>
              <a:gd name="adj1" fmla="val 0"/>
              <a:gd name="adj2" fmla="val 18557"/>
            </a:avLst>
          </a:prstGeom>
          <a:solidFill>
            <a:schemeClr val="accent5">
              <a:lumMod val="60000"/>
              <a:lumOff val="40000"/>
            </a:schemeClr>
          </a:solidFill>
          <a:ln w="19050"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>
            <a:normAutofit fontScale="775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500" dirty="0">
                <a:cs typeface="Arial" pitchFamily="34" charset="0"/>
              </a:rPr>
              <a:t>н</a:t>
            </a:r>
            <a:r>
              <a:rPr lang="ru-RU" sz="1500" dirty="0" smtClean="0">
                <a:cs typeface="Arial" pitchFamily="34" charset="0"/>
              </a:rPr>
              <a:t>е более </a:t>
            </a:r>
            <a:r>
              <a:rPr lang="ru-RU" sz="1500" dirty="0" smtClean="0">
                <a:solidFill>
                  <a:srgbClr val="C00000"/>
                </a:solidFill>
                <a:cs typeface="Arial" pitchFamily="34" charset="0"/>
              </a:rPr>
              <a:t>12 месяцев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500" dirty="0">
                <a:cs typeface="Arial" pitchFamily="34" charset="0"/>
              </a:rPr>
              <a:t>в</a:t>
            </a:r>
            <a:r>
              <a:rPr lang="ru-RU" sz="1500" dirty="0" smtClean="0">
                <a:cs typeface="Arial" pitchFamily="34" charset="0"/>
              </a:rPr>
              <a:t> течение </a:t>
            </a:r>
            <a:r>
              <a:rPr lang="ru-RU" sz="1500" dirty="0" smtClean="0">
                <a:solidFill>
                  <a:srgbClr val="C00000"/>
                </a:solidFill>
                <a:cs typeface="Arial" pitchFamily="34" charset="0"/>
              </a:rPr>
              <a:t>18 месяцев                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200" dirty="0" smtClean="0">
                <a:solidFill>
                  <a:srgbClr val="C00000"/>
                </a:solidFill>
                <a:cs typeface="Arial" pitchFamily="34" charset="0"/>
              </a:rPr>
              <a:t> </a:t>
            </a:r>
            <a:r>
              <a:rPr lang="ru-RU" sz="1200" u="sng" dirty="0" smtClean="0">
                <a:cs typeface="Arial" pitchFamily="34" charset="0"/>
              </a:rPr>
              <a:t>в первом (12-месячном) периоде выплаты</a:t>
            </a:r>
            <a:r>
              <a:rPr lang="ru-RU" sz="1200" dirty="0" smtClean="0">
                <a:cs typeface="Arial" pitchFamily="34" charset="0"/>
              </a:rPr>
              <a:t>: в первые 3 мес. – в размере 75 процентов; в следующие 4 мес. – в размере 60 процентов; в дальнейшем – в размере 45 процентов                    </a:t>
            </a:r>
            <a:r>
              <a:rPr lang="ru-RU" sz="1200" u="sng" dirty="0" smtClean="0">
                <a:cs typeface="Arial" pitchFamily="34" charset="0"/>
              </a:rPr>
              <a:t>во втором (12-месячном) периоде </a:t>
            </a:r>
            <a:r>
              <a:rPr lang="ru-RU" sz="1200" dirty="0" smtClean="0">
                <a:cs typeface="Arial" pitchFamily="34" charset="0"/>
              </a:rPr>
              <a:t>выплаты: в размере минимально величины пособия по безработице  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1200" dirty="0" smtClean="0">
              <a:solidFill>
                <a:srgbClr val="C00000"/>
              </a:solidFill>
              <a:cs typeface="Arial" pitchFamily="34" charset="0"/>
            </a:endParaRPr>
          </a:p>
          <a:p>
            <a:pPr fontAlgn="auto">
              <a:spcAft>
                <a:spcPts val="0"/>
              </a:spcAft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5" name="Текст 13"/>
          <p:cNvSpPr txBox="1">
            <a:spLocks/>
          </p:cNvSpPr>
          <p:nvPr/>
        </p:nvSpPr>
        <p:spPr>
          <a:xfrm>
            <a:off x="252385" y="5302260"/>
            <a:ext cx="2470931" cy="1242203"/>
          </a:xfrm>
          <a:prstGeom prst="snip2DiagRect">
            <a:avLst>
              <a:gd name="adj1" fmla="val 0"/>
              <a:gd name="adj2" fmla="val 18557"/>
            </a:avLst>
          </a:prstGeom>
          <a:solidFill>
            <a:schemeClr val="accent5">
              <a:lumMod val="60000"/>
              <a:lumOff val="40000"/>
            </a:schemeClr>
          </a:solidFill>
          <a:ln w="19050"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>
            <a:normAutofit fontScale="400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900" dirty="0">
                <a:cs typeface="Arial" pitchFamily="34" charset="0"/>
              </a:rPr>
              <a:t>н</a:t>
            </a:r>
            <a:r>
              <a:rPr lang="ru-RU" sz="2900" dirty="0" smtClean="0">
                <a:cs typeface="Arial" pitchFamily="34" charset="0"/>
              </a:rPr>
              <a:t>е более </a:t>
            </a:r>
            <a:r>
              <a:rPr lang="ru-RU" sz="2900" dirty="0" smtClean="0">
                <a:solidFill>
                  <a:srgbClr val="C00000"/>
                </a:solidFill>
                <a:cs typeface="Arial" pitchFamily="34" charset="0"/>
              </a:rPr>
              <a:t>6 месяцев </a:t>
            </a:r>
          </a:p>
          <a:p>
            <a:pPr marL="0" indent="0"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900" dirty="0" smtClean="0">
                <a:cs typeface="Arial" pitchFamily="34" charset="0"/>
              </a:rPr>
              <a:t>в течение </a:t>
            </a:r>
            <a:r>
              <a:rPr lang="ru-RU" sz="2900" dirty="0" smtClean="0">
                <a:solidFill>
                  <a:srgbClr val="C00000"/>
                </a:solidFill>
                <a:cs typeface="Arial" pitchFamily="34" charset="0"/>
              </a:rPr>
              <a:t>12 месяце</a:t>
            </a:r>
            <a:endParaRPr lang="ru-RU" sz="2900" dirty="0" smtClean="0">
              <a:cs typeface="Arial" pitchFamily="34" charset="0"/>
            </a:endParaRPr>
          </a:p>
          <a:p>
            <a:pPr marL="0" indent="0"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900" dirty="0">
                <a:cs typeface="Arial" pitchFamily="34" charset="0"/>
              </a:rPr>
              <a:t>о</a:t>
            </a:r>
            <a:r>
              <a:rPr lang="ru-RU" sz="2900" dirty="0" smtClean="0">
                <a:cs typeface="Arial" pitchFamily="34" charset="0"/>
              </a:rPr>
              <a:t>бщий период выплаты не более 12 месяцев в течение 18 месяцев</a:t>
            </a:r>
          </a:p>
          <a:p>
            <a:pPr fontAlgn="auto">
              <a:spcAft>
                <a:spcPts val="0"/>
              </a:spcAft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6" name="Текст 13"/>
          <p:cNvSpPr txBox="1">
            <a:spLocks/>
          </p:cNvSpPr>
          <p:nvPr/>
        </p:nvSpPr>
        <p:spPr>
          <a:xfrm>
            <a:off x="6489832" y="3185674"/>
            <a:ext cx="2274182" cy="2115258"/>
          </a:xfrm>
          <a:prstGeom prst="snip2DiagRect">
            <a:avLst>
              <a:gd name="adj1" fmla="val 0"/>
              <a:gd name="adj2" fmla="val 18557"/>
            </a:avLst>
          </a:prstGeom>
          <a:blipFill>
            <a:blip r:embed="rId2"/>
            <a:tile tx="0" ty="0" sx="100000" sy="100000" flip="none" algn="tl"/>
          </a:blipFill>
          <a:ln w="19050"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>
            <a:normAutofit fontScale="775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500" dirty="0">
                <a:cs typeface="Arial" pitchFamily="34" charset="0"/>
              </a:rPr>
              <a:t>не более </a:t>
            </a:r>
            <a:r>
              <a:rPr lang="ru-RU" sz="1500" dirty="0" smtClean="0">
                <a:solidFill>
                  <a:srgbClr val="C00000"/>
                </a:solidFill>
                <a:cs typeface="Arial" pitchFamily="34" charset="0"/>
              </a:rPr>
              <a:t>6 </a:t>
            </a:r>
            <a:r>
              <a:rPr lang="ru-RU" sz="1500" dirty="0">
                <a:solidFill>
                  <a:srgbClr val="C00000"/>
                </a:solidFill>
                <a:cs typeface="Arial" pitchFamily="34" charset="0"/>
              </a:rPr>
              <a:t>месяцев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500" dirty="0">
                <a:cs typeface="Arial" pitchFamily="34" charset="0"/>
              </a:rPr>
              <a:t>в течение </a:t>
            </a:r>
            <a:r>
              <a:rPr lang="ru-RU" sz="1500" dirty="0" smtClean="0">
                <a:solidFill>
                  <a:srgbClr val="C00000"/>
                </a:solidFill>
                <a:cs typeface="Arial" pitchFamily="34" charset="0"/>
              </a:rPr>
              <a:t>12 месяцев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500" dirty="0" smtClean="0">
                <a:solidFill>
                  <a:srgbClr val="C00000"/>
                </a:solidFill>
                <a:cs typeface="Arial" pitchFamily="34" charset="0"/>
              </a:rPr>
              <a:t> 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500" dirty="0" smtClean="0">
                <a:cs typeface="Arial" pitchFamily="34" charset="0"/>
              </a:rPr>
              <a:t>(в первые 3 месяца –    в размере 75 процентов; 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500" dirty="0" smtClean="0">
                <a:cs typeface="Arial" pitchFamily="34" charset="0"/>
              </a:rPr>
              <a:t>в следующие 3 месяца – в размере 60 процентов)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400" dirty="0" smtClean="0">
                <a:solidFill>
                  <a:srgbClr val="C00000"/>
                </a:solidFill>
                <a:cs typeface="Arial" pitchFamily="34" charset="0"/>
              </a:rPr>
              <a:t> </a:t>
            </a:r>
            <a:endParaRPr lang="ru-RU" sz="1400" dirty="0">
              <a:solidFill>
                <a:srgbClr val="C00000"/>
              </a:solidFill>
              <a:cs typeface="Arial" pitchFamily="34" charset="0"/>
            </a:endParaRPr>
          </a:p>
          <a:p>
            <a:pPr fontAlgn="auto">
              <a:spcAft>
                <a:spcPts val="0"/>
              </a:spcAft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7" name="Текст 13"/>
          <p:cNvSpPr txBox="1">
            <a:spLocks/>
          </p:cNvSpPr>
          <p:nvPr/>
        </p:nvSpPr>
        <p:spPr>
          <a:xfrm>
            <a:off x="6489832" y="5556993"/>
            <a:ext cx="2380890" cy="732738"/>
          </a:xfrm>
          <a:prstGeom prst="snip2DiagRect">
            <a:avLst>
              <a:gd name="adj1" fmla="val 0"/>
              <a:gd name="adj2" fmla="val 18557"/>
            </a:avLst>
          </a:prstGeom>
          <a:blipFill>
            <a:blip r:embed="rId2"/>
            <a:tile tx="0" ty="0" sx="100000" sy="100000" flip="none" algn="tl"/>
          </a:blipFill>
          <a:ln w="19050"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400" dirty="0">
                <a:cs typeface="Arial" pitchFamily="34" charset="0"/>
              </a:rPr>
              <a:t>не более </a:t>
            </a:r>
            <a:r>
              <a:rPr lang="ru-RU" sz="1400" dirty="0" smtClean="0">
                <a:solidFill>
                  <a:srgbClr val="C00000"/>
                </a:solidFill>
                <a:cs typeface="Arial" pitchFamily="34" charset="0"/>
              </a:rPr>
              <a:t>3 </a:t>
            </a:r>
            <a:r>
              <a:rPr lang="ru-RU" sz="1400" dirty="0">
                <a:solidFill>
                  <a:srgbClr val="C00000"/>
                </a:solidFill>
                <a:cs typeface="Arial" pitchFamily="34" charset="0"/>
              </a:rPr>
              <a:t>месяцев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400" dirty="0">
                <a:cs typeface="Arial" pitchFamily="34" charset="0"/>
              </a:rPr>
              <a:t>в течение </a:t>
            </a:r>
            <a:r>
              <a:rPr lang="ru-RU" sz="1400" dirty="0" smtClean="0">
                <a:solidFill>
                  <a:srgbClr val="C00000"/>
                </a:solidFill>
                <a:cs typeface="Arial" pitchFamily="34" charset="0"/>
              </a:rPr>
              <a:t>12 </a:t>
            </a:r>
            <a:r>
              <a:rPr lang="ru-RU" sz="1400" dirty="0">
                <a:solidFill>
                  <a:srgbClr val="C00000"/>
                </a:solidFill>
                <a:cs typeface="Arial" pitchFamily="34" charset="0"/>
              </a:rPr>
              <a:t>месяцев</a:t>
            </a:r>
          </a:p>
          <a:p>
            <a:pPr fontAlgn="auto">
              <a:spcAft>
                <a:spcPts val="0"/>
              </a:spcAft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15382" name="Picture 2" descr="uchet_kreditov_i_zaymov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97263" y="1716088"/>
            <a:ext cx="1804987" cy="1481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Стрелка вниз 19"/>
          <p:cNvSpPr/>
          <p:nvPr/>
        </p:nvSpPr>
        <p:spPr>
          <a:xfrm rot="16200000">
            <a:off x="6010275" y="3341688"/>
            <a:ext cx="388938" cy="569912"/>
          </a:xfrm>
          <a:prstGeom prst="downArrow">
            <a:avLst/>
          </a:prstGeom>
          <a:gradFill flip="none" rotWithShape="1">
            <a:gsLst>
              <a:gs pos="0">
                <a:srgbClr val="99CCFF">
                  <a:shade val="30000"/>
                  <a:satMod val="115000"/>
                </a:srgbClr>
              </a:gs>
              <a:gs pos="50000">
                <a:srgbClr val="99CCFF">
                  <a:shade val="67500"/>
                  <a:satMod val="115000"/>
                </a:srgbClr>
              </a:gs>
              <a:gs pos="100000">
                <a:srgbClr val="99CCFF">
                  <a:shade val="100000"/>
                  <a:satMod val="115000"/>
                </a:srgb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>
              <a:solidFill>
                <a:srgbClr val="C00000"/>
              </a:solidFill>
            </a:endParaRPr>
          </a:p>
        </p:txBody>
      </p:sp>
      <p:sp>
        <p:nvSpPr>
          <p:cNvPr id="21" name="Стрелка вниз 20"/>
          <p:cNvSpPr/>
          <p:nvPr/>
        </p:nvSpPr>
        <p:spPr>
          <a:xfrm rot="16200000">
            <a:off x="5910263" y="5613400"/>
            <a:ext cx="388937" cy="569913"/>
          </a:xfrm>
          <a:prstGeom prst="downArrow">
            <a:avLst/>
          </a:prstGeom>
          <a:gradFill flip="none" rotWithShape="1">
            <a:gsLst>
              <a:gs pos="0">
                <a:srgbClr val="99CCFF">
                  <a:shade val="30000"/>
                  <a:satMod val="115000"/>
                </a:srgbClr>
              </a:gs>
              <a:gs pos="50000">
                <a:srgbClr val="99CCFF">
                  <a:shade val="67500"/>
                  <a:satMod val="115000"/>
                </a:srgbClr>
              </a:gs>
              <a:gs pos="100000">
                <a:srgbClr val="99CCFF">
                  <a:shade val="100000"/>
                  <a:satMod val="115000"/>
                </a:srgb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>
              <a:solidFill>
                <a:srgbClr val="C00000"/>
              </a:solidFill>
            </a:endParaRPr>
          </a:p>
        </p:txBody>
      </p:sp>
      <p:sp>
        <p:nvSpPr>
          <p:cNvPr id="22" name="Стрелка вниз 21"/>
          <p:cNvSpPr/>
          <p:nvPr/>
        </p:nvSpPr>
        <p:spPr>
          <a:xfrm rot="5400000">
            <a:off x="2870994" y="3336132"/>
            <a:ext cx="387350" cy="569912"/>
          </a:xfrm>
          <a:prstGeom prst="downArrow">
            <a:avLst/>
          </a:prstGeom>
          <a:gradFill flip="none" rotWithShape="1">
            <a:gsLst>
              <a:gs pos="0">
                <a:srgbClr val="99CCFF">
                  <a:shade val="30000"/>
                  <a:satMod val="115000"/>
                </a:srgbClr>
              </a:gs>
              <a:gs pos="50000">
                <a:srgbClr val="99CCFF">
                  <a:shade val="67500"/>
                  <a:satMod val="115000"/>
                </a:srgbClr>
              </a:gs>
              <a:gs pos="100000">
                <a:srgbClr val="99CCFF">
                  <a:shade val="100000"/>
                  <a:satMod val="115000"/>
                </a:srgb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>
              <a:solidFill>
                <a:srgbClr val="C00000"/>
              </a:solidFill>
            </a:endParaRPr>
          </a:p>
        </p:txBody>
      </p:sp>
      <p:sp>
        <p:nvSpPr>
          <p:cNvPr id="23" name="Стрелка вниз 22"/>
          <p:cNvSpPr/>
          <p:nvPr/>
        </p:nvSpPr>
        <p:spPr>
          <a:xfrm rot="5400000">
            <a:off x="2877344" y="5614194"/>
            <a:ext cx="388937" cy="568325"/>
          </a:xfrm>
          <a:prstGeom prst="downArrow">
            <a:avLst/>
          </a:prstGeom>
          <a:gradFill flip="none" rotWithShape="1">
            <a:gsLst>
              <a:gs pos="0">
                <a:srgbClr val="99CCFF">
                  <a:shade val="30000"/>
                  <a:satMod val="115000"/>
                </a:srgbClr>
              </a:gs>
              <a:gs pos="50000">
                <a:srgbClr val="99CCFF">
                  <a:shade val="67500"/>
                  <a:satMod val="115000"/>
                </a:srgbClr>
              </a:gs>
              <a:gs pos="100000">
                <a:srgbClr val="99CCFF">
                  <a:shade val="100000"/>
                  <a:satMod val="115000"/>
                </a:srgb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>
              <a:solidFill>
                <a:srgbClr val="C00000"/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2898775" y="4200525"/>
            <a:ext cx="3490913" cy="1277938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i="1" dirty="0">
              <a:solidFill>
                <a:schemeClr val="tx1"/>
              </a:solidFill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i="1" dirty="0">
                <a:solidFill>
                  <a:schemeClr val="tx1"/>
                </a:solidFill>
                <a:cs typeface="Times New Roman" pitchFamily="18" charset="0"/>
              </a:rPr>
              <a:t>Но </a:t>
            </a:r>
            <a:r>
              <a:rPr lang="ru-RU" sz="1400" b="1" i="1" dirty="0">
                <a:solidFill>
                  <a:srgbClr val="C00000"/>
                </a:solidFill>
                <a:cs typeface="Times New Roman" pitchFamily="18" charset="0"/>
              </a:rPr>
              <a:t>не выше максимальной </a:t>
            </a:r>
            <a:r>
              <a:rPr lang="ru-RU" sz="1400" b="1" i="1" dirty="0">
                <a:solidFill>
                  <a:schemeClr val="tx1"/>
                </a:solidFill>
                <a:cs typeface="Times New Roman" pitchFamily="18" charset="0"/>
              </a:rPr>
              <a:t>и </a:t>
            </a:r>
            <a:r>
              <a:rPr lang="ru-RU" sz="1400" b="1" i="1" dirty="0">
                <a:solidFill>
                  <a:srgbClr val="C00000"/>
                </a:solidFill>
                <a:cs typeface="Times New Roman" pitchFamily="18" charset="0"/>
              </a:rPr>
              <a:t>не ниже минимальной</a:t>
            </a:r>
            <a:r>
              <a:rPr lang="ru-RU" sz="1400" b="1" i="1" dirty="0">
                <a:solidFill>
                  <a:schemeClr val="tx1"/>
                </a:solidFill>
                <a:cs typeface="Times New Roman" pitchFamily="18" charset="0"/>
              </a:rPr>
              <a:t> величины пособия по безработице, увеличенных на размер районного коэффициента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100" b="1" i="1" dirty="0">
              <a:solidFill>
                <a:schemeClr val="tx1"/>
              </a:solidFill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b="1" u="sng" dirty="0">
              <a:solidFill>
                <a:schemeClr val="tx1"/>
              </a:solidFill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465138"/>
            <a:ext cx="8229600" cy="803275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rgbClr val="0E2C20"/>
                </a:solidFill>
              </a:rPr>
              <a:t>Размеры пособия по безработице</a:t>
            </a:r>
            <a:endParaRPr lang="ru-RU" sz="2800" b="1" dirty="0">
              <a:solidFill>
                <a:srgbClr val="0E2C20"/>
              </a:solidFill>
            </a:endParaRPr>
          </a:p>
        </p:txBody>
      </p:sp>
      <p:sp>
        <p:nvSpPr>
          <p:cNvPr id="5" name="Стрелка вниз 4"/>
          <p:cNvSpPr/>
          <p:nvPr/>
        </p:nvSpPr>
        <p:spPr>
          <a:xfrm>
            <a:off x="468313" y="1595438"/>
            <a:ext cx="2327275" cy="2044700"/>
          </a:xfrm>
          <a:prstGeom prst="downArrow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/>
                </a:solidFill>
              </a:rPr>
              <a:t>Действует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2">
                    <a:lumMod val="75000"/>
                  </a:schemeClr>
                </a:solidFill>
              </a:rPr>
              <a:t>д</a:t>
            </a:r>
            <a:r>
              <a:rPr lang="ru-RU" sz="1200" b="1" dirty="0">
                <a:solidFill>
                  <a:schemeClr val="tx2">
                    <a:lumMod val="75000"/>
                  </a:schemeClr>
                </a:solidFill>
              </a:rPr>
              <a:t>о 1 января 2019 года:</a:t>
            </a:r>
            <a:endParaRPr lang="ru-RU" sz="1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6188075" y="1690688"/>
            <a:ext cx="2257425" cy="1941512"/>
          </a:xfrm>
          <a:prstGeom prst="downArrow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/>
                </a:solidFill>
              </a:rPr>
              <a:t>В проекте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/>
                </a:solidFill>
              </a:rPr>
              <a:t>Постановления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2">
                    <a:lumMod val="75000"/>
                  </a:schemeClr>
                </a:solidFill>
              </a:rPr>
              <a:t>с</a:t>
            </a:r>
            <a:r>
              <a:rPr lang="ru-RU" sz="1200" b="1" dirty="0">
                <a:solidFill>
                  <a:schemeClr val="tx2">
                    <a:lumMod val="75000"/>
                  </a:schemeClr>
                </a:solidFill>
              </a:rPr>
              <a:t> 1 января 2019 года:</a:t>
            </a:r>
            <a:endParaRPr lang="ru-RU" sz="1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36550" y="3752850"/>
            <a:ext cx="3657600" cy="1449388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rgbClr val="C00000"/>
                </a:solidFill>
                <a:cs typeface="Times New Roman" pitchFamily="18" charset="0"/>
              </a:rPr>
              <a:t>м</a:t>
            </a:r>
            <a:r>
              <a:rPr lang="ru-RU" sz="1400" dirty="0">
                <a:solidFill>
                  <a:srgbClr val="C00000"/>
                </a:solidFill>
                <a:cs typeface="Times New Roman" pitchFamily="18" charset="0"/>
              </a:rPr>
              <a:t>аксимальная </a:t>
            </a:r>
            <a:r>
              <a:rPr lang="ru-RU" sz="1400" dirty="0">
                <a:solidFill>
                  <a:schemeClr val="tx1"/>
                </a:solidFill>
                <a:cs typeface="Times New Roman" pitchFamily="18" charset="0"/>
              </a:rPr>
              <a:t>величина</a:t>
            </a:r>
            <a:r>
              <a:rPr lang="ru-RU" sz="1400" dirty="0">
                <a:solidFill>
                  <a:srgbClr val="C00000"/>
                </a:solidFill>
                <a:cs typeface="Times New Roman" pitchFamily="18" charset="0"/>
              </a:rPr>
              <a:t> </a:t>
            </a:r>
            <a:r>
              <a:rPr lang="ru-RU" sz="1400" dirty="0">
                <a:solidFill>
                  <a:prstClr val="black"/>
                </a:solidFill>
                <a:cs typeface="Times New Roman" pitchFamily="18" charset="0"/>
              </a:rPr>
              <a:t>пособия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prstClr val="black"/>
                </a:solidFill>
                <a:cs typeface="Times New Roman" pitchFamily="18" charset="0"/>
              </a:rPr>
              <a:t>по безработице – </a:t>
            </a:r>
            <a:r>
              <a:rPr lang="ru-RU" sz="1400" dirty="0">
                <a:solidFill>
                  <a:srgbClr val="C00000"/>
                </a:solidFill>
                <a:cs typeface="Times New Roman" pitchFamily="18" charset="0"/>
              </a:rPr>
              <a:t>4 900 </a:t>
            </a:r>
            <a:r>
              <a:rPr lang="ru-RU" sz="1400" dirty="0">
                <a:solidFill>
                  <a:prstClr val="black"/>
                </a:solidFill>
                <a:cs typeface="Times New Roman" pitchFamily="18" charset="0"/>
              </a:rPr>
              <a:t>рублей;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rgbClr val="C00000"/>
                </a:solidFill>
                <a:cs typeface="Times New Roman" pitchFamily="18" charset="0"/>
              </a:rPr>
              <a:t>м</a:t>
            </a:r>
            <a:r>
              <a:rPr lang="ru-RU" sz="1400" dirty="0">
                <a:solidFill>
                  <a:srgbClr val="C00000"/>
                </a:solidFill>
                <a:cs typeface="Times New Roman" pitchFamily="18" charset="0"/>
              </a:rPr>
              <a:t>инимальная </a:t>
            </a:r>
            <a:r>
              <a:rPr lang="ru-RU" sz="1400" dirty="0">
                <a:solidFill>
                  <a:schemeClr val="tx1"/>
                </a:solidFill>
                <a:cs typeface="Times New Roman" pitchFamily="18" charset="0"/>
              </a:rPr>
              <a:t>величина</a:t>
            </a:r>
            <a:r>
              <a:rPr lang="ru-RU" sz="1400" dirty="0">
                <a:solidFill>
                  <a:srgbClr val="C00000"/>
                </a:solidFill>
                <a:cs typeface="Times New Roman" pitchFamily="18" charset="0"/>
              </a:rPr>
              <a:t> </a:t>
            </a:r>
            <a:r>
              <a:rPr lang="ru-RU" sz="1400" dirty="0">
                <a:solidFill>
                  <a:prstClr val="black"/>
                </a:solidFill>
                <a:cs typeface="Times New Roman" pitchFamily="18" charset="0"/>
              </a:rPr>
              <a:t>пособия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prstClr val="black"/>
                </a:solidFill>
                <a:cs typeface="Times New Roman" pitchFamily="18" charset="0"/>
              </a:rPr>
              <a:t>по безработице – </a:t>
            </a:r>
            <a:r>
              <a:rPr lang="ru-RU" sz="1400" dirty="0">
                <a:solidFill>
                  <a:srgbClr val="C00000"/>
                </a:solidFill>
                <a:cs typeface="Times New Roman" pitchFamily="18" charset="0"/>
              </a:rPr>
              <a:t>850 </a:t>
            </a:r>
            <a:r>
              <a:rPr lang="ru-RU" sz="1400" dirty="0">
                <a:solidFill>
                  <a:prstClr val="black"/>
                </a:solidFill>
                <a:cs typeface="Times New Roman" pitchFamily="18" charset="0"/>
              </a:rPr>
              <a:t>рублей</a:t>
            </a:r>
            <a:endParaRPr lang="ru-RU" sz="1400" dirty="0">
              <a:solidFill>
                <a:prstClr val="black"/>
              </a:solidFill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649788" y="3713163"/>
            <a:ext cx="4200525" cy="148907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bg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rgbClr val="C00000"/>
                </a:solidFill>
                <a:cs typeface="Times New Roman" pitchFamily="18" charset="0"/>
              </a:rPr>
              <a:t>максимальная </a:t>
            </a:r>
            <a:r>
              <a:rPr lang="ru-RU" sz="1400" dirty="0">
                <a:solidFill>
                  <a:srgbClr val="0E2C20"/>
                </a:solidFill>
                <a:cs typeface="Times New Roman" pitchFamily="18" charset="0"/>
              </a:rPr>
              <a:t>величина</a:t>
            </a:r>
            <a:r>
              <a:rPr lang="ru-RU" sz="1400" dirty="0">
                <a:solidFill>
                  <a:srgbClr val="C00000"/>
                </a:solidFill>
                <a:cs typeface="Times New Roman" pitchFamily="18" charset="0"/>
              </a:rPr>
              <a:t> </a:t>
            </a:r>
            <a:r>
              <a:rPr lang="ru-RU" sz="1400" dirty="0">
                <a:solidFill>
                  <a:prstClr val="black"/>
                </a:solidFill>
                <a:cs typeface="Times New Roman" pitchFamily="18" charset="0"/>
              </a:rPr>
              <a:t>пособия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prstClr val="black"/>
                </a:solidFill>
                <a:cs typeface="Times New Roman" pitchFamily="18" charset="0"/>
              </a:rPr>
              <a:t> </a:t>
            </a:r>
            <a:r>
              <a:rPr lang="ru-RU" sz="1400" dirty="0">
                <a:solidFill>
                  <a:prstClr val="black"/>
                </a:solidFill>
                <a:cs typeface="Times New Roman" pitchFamily="18" charset="0"/>
              </a:rPr>
              <a:t>по безработице – </a:t>
            </a:r>
            <a:r>
              <a:rPr lang="ru-RU" sz="1400" dirty="0">
                <a:solidFill>
                  <a:srgbClr val="C00000"/>
                </a:solidFill>
                <a:cs typeface="Times New Roman" pitchFamily="18" charset="0"/>
              </a:rPr>
              <a:t>8 000 </a:t>
            </a:r>
            <a:r>
              <a:rPr lang="ru-RU" sz="1400" dirty="0">
                <a:solidFill>
                  <a:prstClr val="black"/>
                </a:solidFill>
                <a:cs typeface="Times New Roman" pitchFamily="18" charset="0"/>
              </a:rPr>
              <a:t>рублей;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rgbClr val="C00000"/>
                </a:solidFill>
                <a:cs typeface="Times New Roman" pitchFamily="18" charset="0"/>
              </a:rPr>
              <a:t>минимальная </a:t>
            </a:r>
            <a:r>
              <a:rPr lang="ru-RU" sz="1400" dirty="0">
                <a:solidFill>
                  <a:srgbClr val="0E2C20"/>
                </a:solidFill>
                <a:cs typeface="Times New Roman" pitchFamily="18" charset="0"/>
              </a:rPr>
              <a:t>величина</a:t>
            </a:r>
            <a:r>
              <a:rPr lang="ru-RU" sz="1400" dirty="0">
                <a:solidFill>
                  <a:srgbClr val="C00000"/>
                </a:solidFill>
                <a:cs typeface="Times New Roman" pitchFamily="18" charset="0"/>
              </a:rPr>
              <a:t> </a:t>
            </a:r>
            <a:r>
              <a:rPr lang="ru-RU" sz="1400" dirty="0">
                <a:solidFill>
                  <a:prstClr val="black"/>
                </a:solidFill>
                <a:cs typeface="Times New Roman" pitchFamily="18" charset="0"/>
              </a:rPr>
              <a:t>пособия </a:t>
            </a:r>
            <a:endParaRPr lang="ru-RU" sz="1400" dirty="0">
              <a:solidFill>
                <a:prstClr val="black"/>
              </a:solidFill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prstClr val="black"/>
                </a:solidFill>
                <a:cs typeface="Times New Roman" pitchFamily="18" charset="0"/>
              </a:rPr>
              <a:t>по </a:t>
            </a:r>
            <a:r>
              <a:rPr lang="ru-RU" sz="1400" dirty="0">
                <a:solidFill>
                  <a:prstClr val="black"/>
                </a:solidFill>
                <a:cs typeface="Times New Roman" pitchFamily="18" charset="0"/>
              </a:rPr>
              <a:t>безработице – </a:t>
            </a:r>
            <a:r>
              <a:rPr lang="ru-RU" sz="1400" dirty="0">
                <a:solidFill>
                  <a:srgbClr val="C00000"/>
                </a:solidFill>
                <a:cs typeface="Times New Roman" pitchFamily="18" charset="0"/>
              </a:rPr>
              <a:t>1 500 </a:t>
            </a:r>
            <a:r>
              <a:rPr lang="ru-RU" sz="1400" dirty="0">
                <a:solidFill>
                  <a:prstClr val="black"/>
                </a:solidFill>
                <a:cs typeface="Times New Roman" pitchFamily="18" charset="0"/>
              </a:rPr>
              <a:t>рублей;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prstClr val="black"/>
                </a:solidFill>
                <a:cs typeface="Times New Roman" pitchFamily="18" charset="0"/>
              </a:rPr>
              <a:t>д</a:t>
            </a:r>
            <a:r>
              <a:rPr lang="ru-RU" sz="1400" dirty="0">
                <a:solidFill>
                  <a:prstClr val="black"/>
                </a:solidFill>
                <a:cs typeface="Times New Roman" pitchFamily="18" charset="0"/>
              </a:rPr>
              <a:t>ля граждан </a:t>
            </a:r>
            <a:r>
              <a:rPr lang="ru-RU" sz="1400" dirty="0" err="1">
                <a:solidFill>
                  <a:prstClr val="black"/>
                </a:solidFill>
                <a:cs typeface="Times New Roman" pitchFamily="18" charset="0"/>
              </a:rPr>
              <a:t>предпенсионного</a:t>
            </a:r>
            <a:r>
              <a:rPr lang="ru-RU" sz="1400" dirty="0">
                <a:solidFill>
                  <a:prstClr val="black"/>
                </a:solidFill>
                <a:cs typeface="Times New Roman" pitchFamily="18" charset="0"/>
              </a:rPr>
              <a:t> возраста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prstClr val="black"/>
                </a:solidFill>
                <a:cs typeface="Times New Roman" pitchFamily="18" charset="0"/>
              </a:rPr>
              <a:t>в размере </a:t>
            </a:r>
            <a:r>
              <a:rPr lang="ru-RU" sz="1400" dirty="0">
                <a:solidFill>
                  <a:srgbClr val="C00000"/>
                </a:solidFill>
                <a:cs typeface="Times New Roman" pitchFamily="18" charset="0"/>
              </a:rPr>
              <a:t>11 280</a:t>
            </a:r>
            <a:r>
              <a:rPr lang="ru-RU" sz="1400" dirty="0">
                <a:solidFill>
                  <a:prstClr val="black"/>
                </a:solidFill>
                <a:cs typeface="Times New Roman" pitchFamily="18" charset="0"/>
              </a:rPr>
              <a:t> рублей</a:t>
            </a:r>
            <a:endParaRPr lang="ru-RU" sz="1400" dirty="0">
              <a:solidFill>
                <a:prstClr val="black"/>
              </a:solidFill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959100" y="1587500"/>
            <a:ext cx="3228975" cy="1871663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/>
              <a:t>Р</a:t>
            </a:r>
            <a:r>
              <a:rPr lang="ru-RU" sz="1400" b="1" dirty="0"/>
              <a:t>азмеры </a:t>
            </a:r>
            <a:r>
              <a:rPr lang="ru-RU" sz="1400" b="1" dirty="0">
                <a:solidFill>
                  <a:srgbClr val="C00000"/>
                </a:solidFill>
              </a:rPr>
              <a:t>минимальной </a:t>
            </a:r>
            <a:r>
              <a:rPr lang="ru-RU" sz="1400" b="1" dirty="0">
                <a:solidFill>
                  <a:schemeClr val="tx1"/>
                </a:solidFill>
              </a:rPr>
              <a:t>и </a:t>
            </a:r>
            <a:r>
              <a:rPr lang="ru-RU" sz="1400" b="1" dirty="0">
                <a:solidFill>
                  <a:srgbClr val="C00000"/>
                </a:solidFill>
              </a:rPr>
              <a:t>максимальной </a:t>
            </a:r>
            <a:r>
              <a:rPr lang="ru-RU" sz="1400" b="1" dirty="0">
                <a:solidFill>
                  <a:schemeClr val="tx1"/>
                </a:solidFill>
              </a:rPr>
              <a:t>величин </a:t>
            </a:r>
            <a:r>
              <a:rPr lang="ru-RU" sz="1400" b="1" dirty="0"/>
              <a:t>пособия по безработице </a:t>
            </a:r>
            <a:r>
              <a:rPr lang="ru-RU" sz="1400" b="1" u="sng" dirty="0"/>
              <a:t>ежегодно</a:t>
            </a:r>
            <a:r>
              <a:rPr lang="ru-RU" sz="1400" b="1" dirty="0"/>
              <a:t> </a:t>
            </a:r>
            <a:r>
              <a:rPr lang="ru-RU" sz="1400" b="1" dirty="0">
                <a:solidFill>
                  <a:srgbClr val="C00000"/>
                </a:solidFill>
              </a:rPr>
              <a:t>определяются Правительством </a:t>
            </a:r>
            <a:endParaRPr lang="ru-RU" sz="1400" b="1" dirty="0">
              <a:solidFill>
                <a:srgbClr val="C0000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rgbClr val="C00000"/>
                </a:solidFill>
              </a:rPr>
              <a:t>Российской Федерации</a:t>
            </a:r>
            <a:endParaRPr lang="ru-RU" sz="1400" b="1" dirty="0">
              <a:solidFill>
                <a:srgbClr val="C00000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63575" y="5692775"/>
            <a:ext cx="7970838" cy="561975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rgbClr val="0E2C20"/>
                </a:solidFill>
              </a:rPr>
              <a:t>Размер пособия по безработице увеличивается на районный </a:t>
            </a:r>
            <a:r>
              <a:rPr lang="ru-RU" sz="1400" b="1" dirty="0">
                <a:solidFill>
                  <a:srgbClr val="0E2C20"/>
                </a:solidFill>
              </a:rPr>
              <a:t>коэффициент</a:t>
            </a:r>
            <a:endParaRPr lang="ru-RU" sz="1400" b="1" dirty="0">
              <a:solidFill>
                <a:srgbClr val="0E2C2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3363" y="449263"/>
            <a:ext cx="8694737" cy="922337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rgbClr val="0E2C20"/>
                </a:solidFill>
              </a:rPr>
              <a:t>Приостановка выплаты пособия по безработице</a:t>
            </a:r>
            <a:endParaRPr lang="ru-RU" sz="2800" b="1" dirty="0">
              <a:solidFill>
                <a:srgbClr val="0E2C20"/>
              </a:solidFill>
            </a:endParaRPr>
          </a:p>
        </p:txBody>
      </p:sp>
      <p:pic>
        <p:nvPicPr>
          <p:cNvPr id="17410" name="Picture 2" descr="1136_1"/>
          <p:cNvPicPr>
            <a:picLocks noChangeAspect="1" noChangeArrowheads="1"/>
          </p:cNvPicPr>
          <p:nvPr/>
        </p:nvPicPr>
        <p:blipFill>
          <a:blip r:embed="rId2"/>
          <a:srcRect l="15286" r="14183"/>
          <a:stretch>
            <a:fillRect/>
          </a:stretch>
        </p:blipFill>
        <p:spPr bwMode="auto">
          <a:xfrm>
            <a:off x="3800475" y="1882775"/>
            <a:ext cx="1768475" cy="163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Стрелка вниз 4"/>
          <p:cNvSpPr/>
          <p:nvPr/>
        </p:nvSpPr>
        <p:spPr>
          <a:xfrm>
            <a:off x="679450" y="1731963"/>
            <a:ext cx="2562225" cy="1939925"/>
          </a:xfrm>
          <a:prstGeom prst="downArrow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/>
                </a:solidFill>
              </a:rPr>
              <a:t>Действует </a:t>
            </a:r>
            <a:r>
              <a:rPr lang="ru-RU" sz="1400" b="1" dirty="0">
                <a:solidFill>
                  <a:srgbClr val="C00000"/>
                </a:solidFill>
              </a:rPr>
              <a:t>до 1 января 2019 года:</a:t>
            </a:r>
            <a:endParaRPr lang="ru-RU" sz="1400" b="1" dirty="0">
              <a:solidFill>
                <a:srgbClr val="C00000"/>
              </a:solidFill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5811838" y="1743075"/>
            <a:ext cx="2555875" cy="1928813"/>
          </a:xfrm>
          <a:prstGeom prst="downArrow">
            <a:avLst/>
          </a:prstGeom>
          <a:blipFill>
            <a:blip r:embed="rId3"/>
            <a:tile tx="0" ty="0" sx="100000" sy="100000" flip="none" algn="tl"/>
          </a:blip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/>
                </a:solidFill>
              </a:rPr>
              <a:t>Действует  </a:t>
            </a:r>
            <a:r>
              <a:rPr lang="ru-RU" sz="1400" b="1" dirty="0">
                <a:solidFill>
                  <a:srgbClr val="C00000"/>
                </a:solidFill>
              </a:rPr>
              <a:t>С 1 января 2019 года:</a:t>
            </a:r>
            <a:endParaRPr lang="ru-RU" sz="1400" b="1" dirty="0">
              <a:solidFill>
                <a:srgbClr val="C00000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19088" y="3951288"/>
            <a:ext cx="3502025" cy="192405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u="sng" dirty="0">
                <a:solidFill>
                  <a:srgbClr val="C00000"/>
                </a:solidFill>
                <a:cs typeface="Times New Roman" pitchFamily="18" charset="0"/>
              </a:rPr>
              <a:t>до трех месяцев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prstClr val="black"/>
                </a:solidFill>
                <a:cs typeface="Times New Roman" pitchFamily="18" charset="0"/>
              </a:rPr>
              <a:t>о</a:t>
            </a:r>
            <a:r>
              <a:rPr lang="ru-RU" sz="1400" dirty="0">
                <a:solidFill>
                  <a:prstClr val="black"/>
                </a:solidFill>
                <a:cs typeface="Times New Roman" pitchFamily="18" charset="0"/>
              </a:rPr>
              <a:t>т двух вариантов подходящей работы, а также в случае отказа по истечении </a:t>
            </a:r>
            <a:r>
              <a:rPr lang="ru-RU" sz="1400" dirty="0">
                <a:solidFill>
                  <a:srgbClr val="C00000"/>
                </a:solidFill>
                <a:cs typeface="Times New Roman" pitchFamily="18" charset="0"/>
              </a:rPr>
              <a:t>трехмесячного</a:t>
            </a:r>
            <a:r>
              <a:rPr lang="ru-RU" sz="1400" dirty="0">
                <a:solidFill>
                  <a:prstClr val="black"/>
                </a:solidFill>
                <a:cs typeface="Times New Roman" pitchFamily="18" charset="0"/>
              </a:rPr>
              <a:t> периода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prstClr val="black"/>
                </a:solidFill>
                <a:cs typeface="Times New Roman" pitchFamily="18" charset="0"/>
              </a:rPr>
              <a:t>от участия в общественных оплачиваемых работах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141913" y="3951288"/>
            <a:ext cx="3630612" cy="1809750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chemeClr val="bg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u="sng" dirty="0">
                <a:solidFill>
                  <a:srgbClr val="C00000"/>
                </a:solidFill>
                <a:cs typeface="Times New Roman" pitchFamily="18" charset="0"/>
              </a:rPr>
              <a:t>до </a:t>
            </a:r>
            <a:r>
              <a:rPr lang="ru-RU" sz="1600" b="1" u="sng" dirty="0">
                <a:solidFill>
                  <a:srgbClr val="C00000"/>
                </a:solidFill>
                <a:cs typeface="Times New Roman" pitchFamily="18" charset="0"/>
              </a:rPr>
              <a:t>одного месяца </a:t>
            </a:r>
            <a:endParaRPr lang="ru-RU" sz="1600" b="1" u="sng" dirty="0">
              <a:solidFill>
                <a:srgbClr val="C00000"/>
              </a:solidFill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prstClr val="black"/>
                </a:solidFill>
                <a:cs typeface="Times New Roman" pitchFamily="18" charset="0"/>
              </a:rPr>
              <a:t>от двух вариантов подходящей работы, а также в случае отказа по истечении </a:t>
            </a:r>
            <a:r>
              <a:rPr lang="ru-RU" sz="1400" dirty="0">
                <a:solidFill>
                  <a:srgbClr val="C00000"/>
                </a:solidFill>
                <a:cs typeface="Times New Roman" pitchFamily="18" charset="0"/>
              </a:rPr>
              <a:t>месячного</a:t>
            </a:r>
            <a:r>
              <a:rPr lang="ru-RU" sz="1400" dirty="0">
                <a:solidFill>
                  <a:prstClr val="black"/>
                </a:solidFill>
                <a:cs typeface="Times New Roman" pitchFamily="18" charset="0"/>
              </a:rPr>
              <a:t> </a:t>
            </a:r>
            <a:r>
              <a:rPr lang="ru-RU" sz="1400" dirty="0">
                <a:solidFill>
                  <a:prstClr val="black"/>
                </a:solidFill>
                <a:cs typeface="Times New Roman" pitchFamily="18" charset="0"/>
              </a:rPr>
              <a:t>периода </a:t>
            </a:r>
            <a:endParaRPr lang="ru-RU" sz="1400" dirty="0">
              <a:solidFill>
                <a:prstClr val="black"/>
              </a:solidFill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prstClr val="black"/>
                </a:solidFill>
                <a:cs typeface="Times New Roman" pitchFamily="18" charset="0"/>
              </a:rPr>
              <a:t>от </a:t>
            </a:r>
            <a:r>
              <a:rPr lang="ru-RU" sz="1400" dirty="0">
                <a:solidFill>
                  <a:prstClr val="black"/>
                </a:solidFill>
                <a:cs typeface="Times New Roman" pitchFamily="18" charset="0"/>
              </a:rPr>
              <a:t>участия в общественных </a:t>
            </a:r>
            <a:endParaRPr lang="ru-RU" sz="1400" dirty="0">
              <a:solidFill>
                <a:prstClr val="black"/>
              </a:solidFill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prstClr val="black"/>
                </a:solidFill>
                <a:cs typeface="Times New Roman" pitchFamily="18" charset="0"/>
              </a:rPr>
              <a:t>оплачиваемых </a:t>
            </a:r>
            <a:r>
              <a:rPr lang="ru-RU" sz="1400" dirty="0">
                <a:solidFill>
                  <a:prstClr val="black"/>
                </a:solidFill>
                <a:cs typeface="Times New Roman" pitchFamily="18" charset="0"/>
              </a:rPr>
              <a:t>работах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E2C20"/>
                </a:solidFill>
              </a:rPr>
              <a:t>Основные изменения в законе Российской Федерации от 19 апреля 1991 года № 1032-1 «О занятости населения в Российской Федерации»</a:t>
            </a:r>
            <a:endParaRPr lang="ru-RU" sz="2400" dirty="0"/>
          </a:p>
        </p:txBody>
      </p:sp>
      <p:pic>
        <p:nvPicPr>
          <p:cNvPr id="18434" name="Picture 2" descr="c9e8d9069e929f4898939a62f1adcffd_X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0713" y="2292350"/>
            <a:ext cx="3001962" cy="300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Скругленный прямоугольник 4"/>
          <p:cNvSpPr/>
          <p:nvPr/>
        </p:nvSpPr>
        <p:spPr>
          <a:xfrm>
            <a:off x="4079875" y="1958975"/>
            <a:ext cx="4614863" cy="4052888"/>
          </a:xfrm>
          <a:prstGeom prst="round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18900000" scaled="1"/>
            <a:tileRect/>
          </a:gradFill>
          <a:ln>
            <a:solidFill>
              <a:schemeClr val="bg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Гражданам, признанным безработными </a:t>
            </a:r>
            <a:r>
              <a:rPr lang="ru-RU" b="1" dirty="0">
                <a:solidFill>
                  <a:srgbClr val="C00000"/>
                </a:solidFill>
              </a:rPr>
              <a:t>до 1 января 2019 года</a:t>
            </a:r>
            <a:r>
              <a:rPr lang="ru-RU" b="1" dirty="0"/>
              <a:t>, пособие </a:t>
            </a:r>
            <a:r>
              <a:rPr lang="ru-RU" b="1" dirty="0"/>
              <a:t>по безработице выплачивается </a:t>
            </a:r>
            <a:r>
              <a:rPr lang="ru-RU" b="1" dirty="0"/>
              <a:t>в порядке, сроки </a:t>
            </a:r>
            <a:endParaRPr lang="ru-RU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и </a:t>
            </a:r>
            <a:r>
              <a:rPr lang="ru-RU" b="1" dirty="0"/>
              <a:t>размерах, которые установлены Законом Российской Федерации </a:t>
            </a:r>
            <a:endParaRPr lang="ru-RU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от 19 </a:t>
            </a:r>
            <a:r>
              <a:rPr lang="ru-RU" b="1" dirty="0"/>
              <a:t>апреля 1991 г. </a:t>
            </a:r>
            <a:r>
              <a:rPr lang="ru-RU" b="1" dirty="0"/>
              <a:t>№ </a:t>
            </a:r>
            <a:r>
              <a:rPr lang="ru-RU" b="1" dirty="0"/>
              <a:t>1032-1 </a:t>
            </a:r>
            <a:endParaRPr lang="ru-RU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«</a:t>
            </a:r>
            <a:r>
              <a:rPr lang="ru-RU" b="1" dirty="0"/>
              <a:t>О занятости населения </a:t>
            </a:r>
            <a:endParaRPr lang="ru-RU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в </a:t>
            </a:r>
            <a:r>
              <a:rPr lang="ru-RU" b="1" dirty="0"/>
              <a:t>Российской Федерации» </a:t>
            </a:r>
            <a:endParaRPr lang="ru-RU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в </a:t>
            </a:r>
            <a:r>
              <a:rPr lang="ru-RU" b="1" dirty="0"/>
              <a:t>редакции, </a:t>
            </a:r>
            <a:r>
              <a:rPr lang="ru-RU" b="1" dirty="0">
                <a:solidFill>
                  <a:srgbClr val="C00000"/>
                </a:solidFill>
              </a:rPr>
              <a:t>действовавшей до дня вступления в силу </a:t>
            </a:r>
            <a:r>
              <a:rPr lang="ru-RU" b="1" dirty="0">
                <a:solidFill>
                  <a:srgbClr val="C00000"/>
                </a:solidFill>
              </a:rPr>
              <a:t>изменений</a:t>
            </a:r>
            <a:endParaRPr lang="ru-RU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larity">
    <a:dk1>
      <a:srgbClr val="292934"/>
    </a:dk1>
    <a:lt1>
      <a:srgbClr val="FFFFFF"/>
    </a:lt1>
    <a:dk2>
      <a:srgbClr val="D2533C"/>
    </a:dk2>
    <a:lt2>
      <a:srgbClr val="F3F2DC"/>
    </a:lt2>
    <a:accent1>
      <a:srgbClr val="93A299"/>
    </a:accent1>
    <a:accent2>
      <a:srgbClr val="AD8F67"/>
    </a:accent2>
    <a:accent3>
      <a:srgbClr val="726056"/>
    </a:accent3>
    <a:accent4>
      <a:srgbClr val="4C5A6A"/>
    </a:accent4>
    <a:accent5>
      <a:srgbClr val="808DA0"/>
    </a:accent5>
    <a:accent6>
      <a:srgbClr val="79463D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241</TotalTime>
  <Words>557</Words>
  <Application>Microsoft Office PowerPoint</Application>
  <PresentationFormat>Экран (4:3)</PresentationFormat>
  <Paragraphs>87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5</vt:i4>
      </vt:variant>
      <vt:variant>
        <vt:lpstr>Заголовки слайдов</vt:lpstr>
      </vt:variant>
      <vt:variant>
        <vt:i4>6</vt:i4>
      </vt:variant>
    </vt:vector>
  </HeadingPairs>
  <TitlesOfParts>
    <vt:vector size="15" baseType="lpstr">
      <vt:lpstr>Arial</vt:lpstr>
      <vt:lpstr>Calibri</vt:lpstr>
      <vt:lpstr>Times New Roman</vt:lpstr>
      <vt:lpstr>Wingdings</vt:lpstr>
      <vt:lpstr>Clarity</vt:lpstr>
      <vt:lpstr>Clarity</vt:lpstr>
      <vt:lpstr>Clarity</vt:lpstr>
      <vt:lpstr>Clarity</vt:lpstr>
      <vt:lpstr>Clarity</vt:lpstr>
      <vt:lpstr>Основные изменения в законе Российской Федерации от 19 апреля 1991 года № 1032-1 «О занятости населения в Российской Федерации»</vt:lpstr>
      <vt:lpstr>Слайд 2</vt:lpstr>
      <vt:lpstr>Период выплаты пособия по безработице  гражданам, которые состояли в трудовых (служебных) отношениях в течение 12 месяцев, предшествовавших  началу безработицы    </vt:lpstr>
      <vt:lpstr>Размеры пособия по безработице</vt:lpstr>
      <vt:lpstr>Приостановка выплаты пособия по безработице</vt:lpstr>
      <vt:lpstr>Основные изменения в законе Российской Федерации от 19 апреля 1991 года № 1032-1 «О занятости населения в Российской Федерации»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Кузнецова Елена Николаевна</dc:creator>
  <cp:lastModifiedBy>PV1</cp:lastModifiedBy>
  <cp:revision>39</cp:revision>
  <cp:lastPrinted>2018-11-09T05:13:22Z</cp:lastPrinted>
  <dcterms:created xsi:type="dcterms:W3CDTF">2014-09-16T21:32:26Z</dcterms:created>
  <dcterms:modified xsi:type="dcterms:W3CDTF">2018-11-29T01:38:50Z</dcterms:modified>
</cp:coreProperties>
</file>